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sldIdLst>
    <p:sldId id="256" r:id="rId5"/>
    <p:sldId id="269" r:id="rId6"/>
    <p:sldId id="281" r:id="rId7"/>
    <p:sldId id="289" r:id="rId8"/>
    <p:sldId id="268" r:id="rId9"/>
    <p:sldId id="282" r:id="rId10"/>
    <p:sldId id="273" r:id="rId11"/>
    <p:sldId id="267" r:id="rId12"/>
    <p:sldId id="266" r:id="rId13"/>
    <p:sldId id="263" r:id="rId14"/>
    <p:sldId id="264" r:id="rId15"/>
    <p:sldId id="262" r:id="rId16"/>
    <p:sldId id="290" r:id="rId17"/>
    <p:sldId id="292" r:id="rId18"/>
    <p:sldId id="293" r:id="rId19"/>
    <p:sldId id="294" r:id="rId20"/>
    <p:sldId id="291" r:id="rId21"/>
  </p:sldIdLst>
  <p:sldSz cx="9144000" cy="6858000" type="screen4x3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6" autoAdjust="0"/>
    <p:restoredTop sz="83885" autoAdjust="0"/>
  </p:normalViewPr>
  <p:slideViewPr>
    <p:cSldViewPr snapToGrid="0" snapToObjects="1">
      <p:cViewPr>
        <p:scale>
          <a:sx n="60" d="100"/>
          <a:sy n="60" d="100"/>
        </p:scale>
        <p:origin x="-70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>
        <p:scale>
          <a:sx n="90" d="100"/>
          <a:sy n="90" d="100"/>
        </p:scale>
        <p:origin x="-960" y="176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69DEC10-31D6-4FFA-A840-9D2F4879407B}" type="datetimeFigureOut">
              <a:rPr lang="en-US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231197F-CCEE-4AB1-B69A-3262ADDBD0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7018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Chapter 10: Ocular Trauma, begins on page 123 of the TNCC Provider Manual.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5CDBA776-76E9-4E99-8505-04B4B74E3AA3}" type="slidenum">
              <a:rPr lang="en-US" altLang="en-US" smtClean="0"/>
              <a:pPr/>
              <a:t>1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A retrobulbar hematoma is hemorrhage into the retrobulbar space and is a rare occurrence. 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Bleeding causes increased pressure behind the globe, which causes an elevation in IOP which, in turn, compresses the optic nerve and blood vessels. This is a true ophthalmologic emergency.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Assessment findings include: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Severe pain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Decreased vision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Reduced eye movement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IOP &gt; 40 mm Hg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None/>
              <a:defRPr/>
            </a:pPr>
            <a:r>
              <a:rPr lang="en-US" dirty="0" smtClean="0"/>
              <a:t>Treatment consists of emergency decompression for IOP &gt; 40 mm Hg.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2D33EDD8-4784-42E0-8A2C-4C60E2DCB05D}" type="slidenum">
              <a:rPr lang="en-US" altLang="en-US" smtClean="0"/>
              <a:pPr/>
              <a:t>10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519113" y="4183063"/>
            <a:ext cx="6049962" cy="44164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0"/>
              </a:spcBef>
              <a:defRPr/>
            </a:pPr>
            <a:r>
              <a:rPr lang="en-US" dirty="0" smtClean="0"/>
              <a:t>A globe rupture is considered a genuine emergency. Assessment findings include: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Flat or shallow anterior chamber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Extruded eye contents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Hyphema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Irregular or tear-drop shaped pupil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Periorbital ecchymosis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Subconjunctival hemorrhage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Decreased visual acuity and extraocular movement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Nausea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Pain that may be difficult to assess depending on patient condition </a:t>
            </a:r>
            <a:r>
              <a:rPr lang="en-US" smtClean="0"/>
              <a:t>and MOI</a:t>
            </a:r>
            <a:endParaRPr lang="en-US" dirty="0" smtClean="0"/>
          </a:p>
          <a:p>
            <a:pPr>
              <a:spcBef>
                <a:spcPts val="0"/>
              </a:spcBef>
              <a:defRPr/>
            </a:pPr>
            <a:endParaRPr lang="en-US" dirty="0" smtClean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Treatment includes: 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Avoidance pressure on the globe—do not perform tonometry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Protection of the eye with a rigid shield 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Administration of antiemetics to decrease the risk for vomiting, which increases IOP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Avoiding the use of ophthalmic drops or medications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Referral to ophthalmology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C1D41624-A0D9-409B-8730-6FD78F009B9E}" type="slidenum">
              <a:rPr lang="en-US" altLang="en-US" smtClean="0"/>
              <a:pPr/>
              <a:t>11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519113" y="4286250"/>
            <a:ext cx="5972175" cy="43132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0"/>
              </a:spcBef>
              <a:defRPr/>
            </a:pPr>
            <a:r>
              <a:rPr lang="en-US" dirty="0" smtClean="0"/>
              <a:t>Ocular burns can be the result of chemical, thermal, or radiant source.</a:t>
            </a:r>
            <a:r>
              <a:rPr lang="en-US" baseline="0" dirty="0" smtClean="0"/>
              <a:t> </a:t>
            </a:r>
            <a:r>
              <a:rPr lang="en-US" dirty="0" smtClean="0"/>
              <a:t>Chemical burns are considered a true emergency.</a:t>
            </a:r>
          </a:p>
          <a:p>
            <a:pPr marL="174708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Saving the eyesight requires immediate irrigation of the eye</a:t>
            </a:r>
          </a:p>
          <a:p>
            <a:pPr marL="174708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It takes precedence over completion of a history and thorough assessment</a:t>
            </a:r>
          </a:p>
          <a:p>
            <a:pPr marL="174708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Alkali products cause liquefaction necrosis and produce burns that are deeper than acid burns</a:t>
            </a:r>
          </a:p>
          <a:p>
            <a:pPr marL="174708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Acidic burns are less severe, causing immediate damage through coagulation necrosis, which ultimately forms a barrier to deeper penetration </a:t>
            </a:r>
          </a:p>
          <a:p>
            <a:pPr eaLnBrk="1" hangingPunct="1">
              <a:spcBef>
                <a:spcPts val="0"/>
              </a:spcBef>
              <a:defRPr/>
            </a:pPr>
            <a:endParaRPr lang="en-US" dirty="0" smtClean="0"/>
          </a:p>
          <a:p>
            <a:pPr eaLnBrk="1" hangingPunct="1">
              <a:spcBef>
                <a:spcPts val="0"/>
              </a:spcBef>
              <a:defRPr/>
            </a:pPr>
            <a:r>
              <a:rPr lang="en-US" dirty="0" smtClean="0"/>
              <a:t>Assessment findings include:</a:t>
            </a:r>
          </a:p>
          <a:p>
            <a:pPr marL="174708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Chemosis (swelling of the sclera)</a:t>
            </a:r>
          </a:p>
          <a:p>
            <a:pPr marL="174708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Conjunctival irritation</a:t>
            </a:r>
          </a:p>
          <a:p>
            <a:pPr marL="174708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Corneal clouding (opacification of the cornea indicates a severe burn)</a:t>
            </a:r>
          </a:p>
          <a:p>
            <a:pPr marL="174708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Pain</a:t>
            </a:r>
          </a:p>
          <a:p>
            <a:pPr>
              <a:spcBef>
                <a:spcPts val="0"/>
              </a:spcBef>
              <a:defRPr/>
            </a:pPr>
            <a:endParaRPr lang="en-US" dirty="0" smtClean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Treatment and reevaluation includes:</a:t>
            </a:r>
          </a:p>
          <a:p>
            <a:pPr marL="174708" indent="-174708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Baseline pH</a:t>
            </a:r>
          </a:p>
          <a:p>
            <a:pPr marL="174708" indent="-174708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Ophthalmic antibiotics and cycloplegics/tetracaine drops for pain</a:t>
            </a:r>
          </a:p>
          <a:p>
            <a:pPr marL="174708" indent="-174708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Irrigate the area until pH returns to normal range (7.0–7.3); depending on exposure severity, alkaline burns may require at least 2 L of irrigation</a:t>
            </a:r>
          </a:p>
          <a:p>
            <a:pPr marL="174708" indent="-174708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Visual acuity reassessment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AD7B2C52-4F7A-4FAA-8832-00B8B520DA0B}" type="slidenum">
              <a:rPr lang="en-US" altLang="en-US" smtClean="0"/>
              <a:pPr/>
              <a:t>12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en-US" dirty="0" smtClean="0"/>
              <a:t>Ultraviolet keratitis, a radiation burn also known as welder’s burn or snow blindness, occurs when ultraviolet lights absorbed by the cornea cause damage to corneal epithelial cells. </a:t>
            </a:r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None/>
              <a:defRPr/>
            </a:pPr>
            <a:r>
              <a:rPr lang="en-US" dirty="0" smtClean="0"/>
              <a:t>This damage produces keratitis, conjunctivitis, or both. Effects are usually cumulative, and it may take up to two days before the patient experiences symptoms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Assessment findings include: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Severe pain and photophobia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Conjunctival irritation and tearing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Decreased visual acuity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Treatment includes: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Topical ophthalmic antibiotics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Cycloplegics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Oral analgesics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endParaRPr lang="en-US" dirty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01A5EDD6-AF00-4686-AE32-0E4C5D1FA140}" type="slidenum">
              <a:rPr lang="en-US" altLang="en-US" smtClean="0"/>
              <a:pPr/>
              <a:t>13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dirty="0" smtClean="0"/>
              <a:t>Ocular injuries may not be life-threatening, but they can be vision</a:t>
            </a:r>
            <a:r>
              <a:rPr lang="en-US" baseline="0" dirty="0" smtClean="0"/>
              <a:t> t</a:t>
            </a:r>
            <a:r>
              <a:rPr lang="en-US" dirty="0" smtClean="0"/>
              <a:t>hreatening and life altering.</a:t>
            </a:r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dirty="0" smtClean="0"/>
              <a:t>Thus, it is important to obtain a complete history, perform an immediate assessment, and intervene in a timely manner to save the patient’s sight. 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dirty="0" smtClean="0"/>
              <a:t>True emergencies include ocular burns, globe rupture, and retrobulbar hematoma.</a:t>
            </a:r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en-US" dirty="0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F31FC687-B7B9-4362-A6BB-9ABE5144EDEB}" type="slidenum">
              <a:rPr lang="en-US" altLang="en-US" smtClean="0"/>
              <a:pPr/>
              <a:t>17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Ocular trauma is not usually associated with increased mortality; however, this type of trauma can result in disability and be life-altering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Ocular trauma is classified as blunt, penetrating or burn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Concurrent injuries to the head, face, and neck are common in ocular trauma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The primary survey is the priority and is quickly completed before evaluation of ocular injuries. The secondary survey begins with H for history</a:t>
            </a:r>
            <a:endParaRPr lang="en-US" alt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E2FC0B04-7A24-442E-96B3-3D1301743710}" type="slidenum">
              <a:rPr lang="en-US" altLang="en-US" smtClean="0"/>
              <a:pPr/>
              <a:t>2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4183063"/>
            <a:ext cx="6634162" cy="49974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/>
            </a:pPr>
            <a:r>
              <a:rPr lang="en-US" b="1" u="none" dirty="0" smtClean="0"/>
              <a:t>External structures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Assess the symmetry of the head, face, orbits, and eyelids. Palpate orbits for tenderness or step-offs.</a:t>
            </a:r>
          </a:p>
          <a:p>
            <a:pPr indent="-174708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Inspect for lacerations, abrasions, contusions, swelling, and the presence of foreign material</a:t>
            </a:r>
          </a:p>
          <a:p>
            <a:pPr indent="-174708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Evert the upper eyelid and inspect for any foreign body.</a:t>
            </a:r>
            <a:r>
              <a:rPr lang="en-US" baseline="30000" dirty="0" smtClean="0"/>
              <a:t> </a:t>
            </a:r>
            <a:r>
              <a:rPr lang="en-US" dirty="0" smtClean="0"/>
              <a:t>Do not force the eye open if penetrating trauma is suspected. </a:t>
            </a:r>
          </a:p>
          <a:p>
            <a:pPr>
              <a:spcBef>
                <a:spcPts val="0"/>
              </a:spcBef>
              <a:buFont typeface="Arial" pitchFamily="34" charset="0"/>
              <a:buNone/>
              <a:defRPr/>
            </a:pPr>
            <a:endParaRPr lang="en-US" u="sng" dirty="0" smtClean="0"/>
          </a:p>
          <a:p>
            <a:pPr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b="1" u="none" dirty="0" smtClean="0"/>
              <a:t>Visual </a:t>
            </a:r>
            <a:r>
              <a:rPr lang="en-US" b="1" u="none" dirty="0"/>
              <a:t>Acuity </a:t>
            </a:r>
            <a:r>
              <a:rPr lang="en-US" b="1" u="none" dirty="0" smtClean="0"/>
              <a:t>Exam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Regardless </a:t>
            </a:r>
            <a:r>
              <a:rPr lang="en-US" dirty="0"/>
              <a:t>of the severity of injury, the patient requires a visual acuity </a:t>
            </a:r>
            <a:r>
              <a:rPr lang="en-US" dirty="0" smtClean="0"/>
              <a:t>exam</a:t>
            </a:r>
            <a:endParaRPr lang="en-US" dirty="0"/>
          </a:p>
          <a:p>
            <a:pPr marL="186355" lvl="1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/>
              <a:t>Ask the patient to describe his or her vision </a:t>
            </a:r>
            <a:r>
              <a:rPr lang="en-US" dirty="0" smtClean="0"/>
              <a:t>(blurry</a:t>
            </a:r>
            <a:r>
              <a:rPr lang="en-US" dirty="0"/>
              <a:t>, decreased, or normal</a:t>
            </a:r>
            <a:r>
              <a:rPr lang="en-US" dirty="0" smtClean="0"/>
              <a:t>)</a:t>
            </a:r>
            <a:endParaRPr lang="en-US" dirty="0"/>
          </a:p>
          <a:p>
            <a:pPr marL="186355" lvl="1" indent="-174708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/>
              <a:t>Use a Snellen chart to assess visual acuity (Table 10-2</a:t>
            </a:r>
            <a:r>
              <a:rPr lang="en-US" dirty="0" smtClean="0"/>
              <a:t>)</a:t>
            </a:r>
            <a:endParaRPr lang="en-US" dirty="0"/>
          </a:p>
          <a:p>
            <a:pPr marL="183097" lvl="1" indent="-171450" eaLnBrk="1" hangingPunct="1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After </a:t>
            </a:r>
            <a:r>
              <a:rPr lang="en-US" dirty="0"/>
              <a:t>the visual acuity exam, remove the contact </a:t>
            </a:r>
            <a:r>
              <a:rPr lang="en-US" dirty="0" smtClean="0"/>
              <a:t>lenses (Figs. 10-10 and 10-11)</a:t>
            </a:r>
          </a:p>
          <a:p>
            <a:pPr marL="11647" lvl="1" eaLnBrk="1" hangingPunct="1">
              <a:spcBef>
                <a:spcPts val="0"/>
              </a:spcBef>
              <a:defRPr/>
            </a:pPr>
            <a:endParaRPr lang="en-US" u="sng" dirty="0" smtClean="0"/>
          </a:p>
          <a:p>
            <a:r>
              <a:rPr lang="en-US" sz="1200" b="1" u="none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Extraocular movements (Fig. 10-5)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Ask the patient to follow an object,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finger, or light with his or her eyes without moving the head. Conditions that may affect the patient’s ability to perform the EOM evaluation include:</a:t>
            </a:r>
          </a:p>
          <a:p>
            <a:pPr marL="628650" lvl="1" indent="-171450">
              <a:buFont typeface="Courier New" pitchFamily="49" charset="0"/>
              <a:buChar char="o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Cranial nerve disruption</a:t>
            </a:r>
          </a:p>
          <a:p>
            <a:pPr marL="628650" lvl="1" indent="-171450">
              <a:buFont typeface="Courier New" pitchFamily="49" charset="0"/>
              <a:buChar char="o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Extraocular muscle entrapment </a:t>
            </a:r>
          </a:p>
          <a:p>
            <a:pPr marL="628650" lvl="1" indent="-171450">
              <a:buFont typeface="Courier New" pitchFamily="49" charset="0"/>
              <a:buChar char="o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Increased intraocular pressure</a:t>
            </a:r>
          </a:p>
          <a:p>
            <a:pPr eaLnBrk="1" hangingPunct="1">
              <a:spcBef>
                <a:spcPts val="0"/>
              </a:spcBef>
              <a:defRPr/>
            </a:pPr>
            <a:endParaRPr lang="en-US" u="none" dirty="0" smtClean="0"/>
          </a:p>
          <a:p>
            <a:pPr eaLnBrk="1" hangingPunct="1">
              <a:spcBef>
                <a:spcPts val="0"/>
              </a:spcBef>
              <a:defRPr/>
            </a:pPr>
            <a:r>
              <a:rPr lang="en-US" u="none" dirty="0" smtClean="0"/>
              <a:t>Assess pupils </a:t>
            </a:r>
            <a:r>
              <a:rPr lang="en-US" dirty="0" smtClean="0"/>
              <a:t>for</a:t>
            </a:r>
            <a:r>
              <a:rPr lang="en-US" baseline="0" dirty="0" smtClean="0"/>
              <a:t> </a:t>
            </a:r>
            <a:r>
              <a:rPr lang="en-US" dirty="0" smtClean="0"/>
              <a:t>size</a:t>
            </a:r>
            <a:r>
              <a:rPr lang="en-US" dirty="0"/>
              <a:t>, </a:t>
            </a:r>
            <a:r>
              <a:rPr lang="en-US" dirty="0" smtClean="0"/>
              <a:t>shape, symmetry, </a:t>
            </a:r>
            <a:r>
              <a:rPr lang="en-US" dirty="0"/>
              <a:t>and reactivity </a:t>
            </a:r>
            <a:r>
              <a:rPr lang="en-US" dirty="0" smtClean="0"/>
              <a:t>with a light in </a:t>
            </a:r>
            <a:r>
              <a:rPr lang="en-US" dirty="0"/>
              <a:t>a darkened room.</a:t>
            </a:r>
          </a:p>
          <a:p>
            <a:pPr>
              <a:spcBef>
                <a:spcPts val="0"/>
              </a:spcBef>
              <a:defRPr/>
            </a:pPr>
            <a:endParaRPr lang="en-US" u="none" dirty="0" smtClean="0"/>
          </a:p>
          <a:p>
            <a:pPr>
              <a:spcBef>
                <a:spcPts val="0"/>
              </a:spcBef>
              <a:defRPr/>
            </a:pPr>
            <a:r>
              <a:rPr lang="en-US" u="none" dirty="0" smtClean="0"/>
              <a:t>The </a:t>
            </a:r>
            <a:r>
              <a:rPr lang="en-US" u="none" dirty="0"/>
              <a:t>slit lamp examination </a:t>
            </a:r>
            <a:r>
              <a:rPr lang="en-US" dirty="0" smtClean="0"/>
              <a:t>(Fig. </a:t>
            </a:r>
            <a:r>
              <a:rPr lang="en-US" dirty="0"/>
              <a:t>10-6) </a:t>
            </a:r>
            <a:r>
              <a:rPr lang="en-US" dirty="0" smtClean="0"/>
              <a:t>is </a:t>
            </a:r>
            <a:r>
              <a:rPr lang="en-US" dirty="0"/>
              <a:t>contraindicated in patients who cannot sit upright or if a globe rupture is suspected.</a:t>
            </a:r>
          </a:p>
          <a:p>
            <a:pPr>
              <a:spcBef>
                <a:spcPts val="0"/>
              </a:spcBef>
              <a:defRPr/>
            </a:pPr>
            <a:endParaRPr lang="en-US" u="none" dirty="0" smtClean="0"/>
          </a:p>
          <a:p>
            <a:pPr>
              <a:spcBef>
                <a:spcPts val="0"/>
              </a:spcBef>
              <a:defRPr/>
            </a:pPr>
            <a:r>
              <a:rPr lang="en-US" u="none" dirty="0" smtClean="0"/>
              <a:t>Fluorescein </a:t>
            </a:r>
            <a:r>
              <a:rPr lang="en-US" dirty="0" smtClean="0"/>
              <a:t>is </a:t>
            </a:r>
            <a:r>
              <a:rPr lang="en-US" dirty="0"/>
              <a:t>a staining agent used to determine if there are defects to the cornea of the eye, such as lacerations, abrasions and foreign bodies.</a:t>
            </a:r>
          </a:p>
          <a:p>
            <a:pPr>
              <a:spcBef>
                <a:spcPts val="0"/>
              </a:spcBef>
              <a:defRPr/>
            </a:pPr>
            <a:r>
              <a:rPr lang="en-US" u="none" dirty="0" smtClean="0"/>
              <a:t>The </a:t>
            </a:r>
            <a:r>
              <a:rPr lang="en-US" u="none" dirty="0"/>
              <a:t>ophthalmoscope </a:t>
            </a:r>
            <a:r>
              <a:rPr lang="en-US" dirty="0"/>
              <a:t>is used to look at the fundus, optic nerve, disc, and the major blood </a:t>
            </a:r>
            <a:r>
              <a:rPr lang="en-US" dirty="0" smtClean="0"/>
              <a:t>vessels. </a:t>
            </a:r>
            <a:r>
              <a:rPr lang="en-US" dirty="0"/>
              <a:t>If possible, dim the lights to allow the patient’s pupil to </a:t>
            </a:r>
            <a:r>
              <a:rPr lang="en-US" dirty="0" smtClean="0"/>
              <a:t>dilate. </a:t>
            </a:r>
            <a:endParaRPr lang="en-US" dirty="0"/>
          </a:p>
          <a:p>
            <a:pPr>
              <a:spcBef>
                <a:spcPts val="0"/>
              </a:spcBef>
              <a:defRPr/>
            </a:pPr>
            <a:endParaRPr lang="en-US" u="none" dirty="0" smtClean="0"/>
          </a:p>
          <a:p>
            <a:pPr>
              <a:spcBef>
                <a:spcPts val="0"/>
              </a:spcBef>
              <a:defRPr/>
            </a:pPr>
            <a:r>
              <a:rPr lang="en-US" u="none" dirty="0" smtClean="0"/>
              <a:t>IOP </a:t>
            </a:r>
            <a:r>
              <a:rPr lang="en-US" u="none" dirty="0"/>
              <a:t>assessment </a:t>
            </a:r>
            <a:r>
              <a:rPr lang="en-US" dirty="0"/>
              <a:t>is routinely performed in patients who have loss of vision or blunt trauma. 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Normal </a:t>
            </a:r>
            <a:r>
              <a:rPr lang="en-US" dirty="0"/>
              <a:t>pressure readings are between 10 and 20 mm </a:t>
            </a:r>
            <a:r>
              <a:rPr lang="en-US" dirty="0" smtClean="0"/>
              <a:t>Hg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i="0" dirty="0" smtClean="0"/>
              <a:t>IOP </a:t>
            </a:r>
            <a:r>
              <a:rPr lang="en-US" i="0" dirty="0"/>
              <a:t>measurement is contraindicated for patients with suspected globe rupture or penetrating </a:t>
            </a:r>
            <a:r>
              <a:rPr lang="en-US" i="0" dirty="0" smtClean="0"/>
              <a:t>trauma</a:t>
            </a:r>
            <a:endParaRPr lang="en-US" i="0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8F9D09AB-896C-4AAF-9D98-33B506E7C1EB}" type="slidenum">
              <a:rPr lang="en-US" altLang="en-US" smtClean="0"/>
              <a:pPr/>
              <a:t>3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With any lid injury, it is important to inspect for concurrent injuries such as hyphema, globe rupture, and corneal abrasion.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Complications from an improperly closed lid laceration include: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Ptosis (drooping eyelid)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Notched lid margins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Trichiasis (misdirected eyelashes)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Lagophthalmos (incomplete eye closure)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Corneal exposure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/>
              <a:t>NOTE: </a:t>
            </a:r>
            <a:r>
              <a:rPr lang="en-US" dirty="0" smtClean="0"/>
              <a:t>Lower eyelid laceration</a:t>
            </a:r>
            <a:endParaRPr lang="en-US" b="1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C30EB065-D939-4AD0-B8DA-87192B2AC34D}" type="slidenum">
              <a:rPr lang="en-US" altLang="en-US" smtClean="0"/>
              <a:pPr/>
              <a:t>4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dirty="0" smtClean="0"/>
              <a:t>A corneal abrasion is damage to the corneal epithelium. They can be caused by objects such as contact lenses and fingernails. </a:t>
            </a:r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dirty="0" smtClean="0"/>
              <a:t>A corneal laceration is a full thickness injury to the corneal lens with pain out of proportion to the findings. 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Assessment findings include: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Photophobia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Tearing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Pain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Lid swelling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Sensation of having a foreign body in the eye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Decreased vision with a laceration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Treatment includes: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Topical ophthalmic antibiotics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Cycloplegic ophthalmic agents to decrease spasms and pain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Oral analgesics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Follow-up with ophthalmologist 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Patching</a:t>
            </a:r>
            <a:r>
              <a:rPr lang="en-US" baseline="0" dirty="0" smtClean="0"/>
              <a:t> not recommended</a:t>
            </a: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endParaRPr lang="en-US" b="1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b="1" dirty="0" smtClean="0"/>
              <a:t>NOTE: </a:t>
            </a:r>
            <a:r>
              <a:rPr lang="en-US" dirty="0" smtClean="0"/>
              <a:t>Corneal laceration</a:t>
            </a:r>
            <a:endParaRPr lang="en-US" b="1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AD59FF2F-117F-4AA8-9044-16817F1F5560}" type="slidenum">
              <a:rPr lang="en-US" altLang="en-US" smtClean="0"/>
              <a:pPr/>
              <a:t>5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311150" y="4183063"/>
            <a:ext cx="6465888" cy="48291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/>
            </a:pPr>
            <a:r>
              <a:rPr lang="en-US" dirty="0" smtClean="0"/>
              <a:t>Corneal foreign bodies routinely consist of metal, plastic, or wood. They are usually superficial and can be easily removed. Assess for the potential of a high-speed foreign body, which can penetrate the globe. </a:t>
            </a:r>
          </a:p>
          <a:p>
            <a:pPr>
              <a:spcBef>
                <a:spcPts val="0"/>
              </a:spcBef>
              <a:defRPr/>
            </a:pPr>
            <a:endParaRPr lang="en-US" dirty="0" smtClean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Assessment findings include: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Photophobia and tearing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Pain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Penetrated globe/conjunctiva</a:t>
            </a:r>
          </a:p>
          <a:p>
            <a:pPr marL="171450" indent="-17145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Lid swelling</a:t>
            </a:r>
          </a:p>
          <a:p>
            <a:pPr>
              <a:spcBef>
                <a:spcPts val="0"/>
              </a:spcBef>
              <a:defRPr/>
            </a:pP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Treatment includes: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Topical anesthesia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Removal of foreign body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Irrigation: Check the pH of the eye, and instill ophthalmic anesthetic drops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Use warmed normal saline or Ringer’s lactate solution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A Morgan lens or intravenous tubing may be used. Keep in mind that the shorter the tubing, the greater the flow, and pressure and the pain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Direct the stream across the eye from the inner to the outer canthus of the eye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Irrigation is continued until the pH reaches neutral (7.0–7.3)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If irrigation unsuccessful, use a 25-gauge sterile needle. If it is metal, use an eye spud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Ophthalmic antibiotics and systemic analgesia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itchFamily="34" charset="-128"/>
              <a:cs typeface="+mn-cs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8DBDEA8D-CA19-4DC3-A3AD-8853CC428F87}" type="slidenum">
              <a:rPr lang="en-US" altLang="en-US" smtClean="0"/>
              <a:pPr/>
              <a:t>6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An intraocular foreign body is considered a true eye emergency, and early intervention is essential. 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Assessment findings include: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Compromised visual acuity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Pain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Pupil maybe misshapen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Treatment includes: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Ophthalmology consult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Perform globe closure as soon as possible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Immobilize the foreign body until it can be removed in surgery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Elevate the head of the bed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Administer systemic and topical ophthalmic antibiotics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Administer systemic analgesics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Avoid applying pressure to the globe, and use a protective shield or fluff dressings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6266C9D3-82B2-4034-9AB7-A8A29B387D76}" type="slidenum">
              <a:rPr lang="en-US" altLang="en-US" smtClean="0"/>
              <a:pPr/>
              <a:t>7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dirty="0" smtClean="0"/>
              <a:t>A direct blow to the eye can result in an orbital fracture.</a:t>
            </a:r>
            <a:r>
              <a:rPr lang="en-US" baseline="0" dirty="0" smtClean="0"/>
              <a:t> </a:t>
            </a:r>
            <a:r>
              <a:rPr lang="en-US" dirty="0" smtClean="0"/>
              <a:t>A fracture along the medial or the floor of the orbit is called a blowout fracture. It can cause entrapment of the muscles.</a:t>
            </a:r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dirty="0" smtClean="0"/>
              <a:t>Assessment findings include: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Periorbital ecchymosis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Diploplia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Enophthalmos (sunken eyeball)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Infraorbital numbness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Treatment includes: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Oral antibiotics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Cool compresses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Ophthalmologic consultation with possible surgical repair 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Discharge instruction including advising the patient to avoid blowing the nose, sneezing, and/or performing a Valsalva maneuver (bearing down)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6DFB9AA9-4DA1-4D1C-B405-10EB62968DE0}" type="slidenum">
              <a:rPr lang="en-US" altLang="en-US" smtClean="0"/>
              <a:pPr/>
              <a:t>8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Hyphema is a collection of blood in the anterior chamber of the eye It can be spontaneous, or as a result of trauma.</a:t>
            </a:r>
            <a:r>
              <a:rPr lang="en-US" baseline="0" dirty="0" smtClean="0"/>
              <a:t> </a:t>
            </a:r>
            <a:r>
              <a:rPr lang="en-US" dirty="0" smtClean="0"/>
              <a:t>Assessment findings include: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Pain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Collection of blood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Photophobia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Blurred vision from blood in the anterior chamber 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Table 10-3 describes the hyphema grading system. A grade 4 hyphema can cause extreme pain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Treatment includes: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Admission if the hyphema is &gt; 30% </a:t>
            </a:r>
          </a:p>
          <a:p>
            <a:pPr marL="174708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Elevate the head of the bed 30 degrees if the cervical spine is cleared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Protect the eye with a metal shield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 smtClean="0"/>
              <a:t>Pain management</a:t>
            </a:r>
          </a:p>
          <a:p>
            <a:pPr marL="640594" lvl="1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Avoid aspirin and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rPr>
              <a:t>NSAIDs</a:t>
            </a:r>
            <a:r>
              <a:rPr lang="en-US" dirty="0" smtClean="0"/>
              <a:t> as they will increase the risk for rebleeding, which is greatest 3 to 5 days post injury</a:t>
            </a:r>
          </a:p>
          <a:p>
            <a:pPr marL="640594" lvl="1" indent="-174708" eaLnBrk="1" hangingPunct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Topical ophthalmic beta-blockers are recommended for patients who have an elevated IOP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F0A2CDD4-585D-4FF2-996A-60451F1CA7DC}" type="slidenum">
              <a:rPr lang="en-US" altLang="en-US" smtClean="0"/>
              <a:pPr/>
              <a:t>9</a:t>
            </a:fld>
            <a:endParaRPr lang="en-US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4A46A3A-8FA2-4567-905A-E9002E267D2F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9C14418-9AA3-4C2B-907A-E377A02D44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76161A-6C24-42FD-BA7B-1D4A30BD0BBE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7E669-9267-46D4-B586-0F064CC4BDF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A6C869-0A15-4A93-A6CC-A21E3CDA01A9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292878D-2F47-4181-B604-E34593DD77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57D52E-A6D7-4479-B512-4F706D1C2E34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B08B8-9245-45CB-BA3F-BD41489CC8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770DD21-1F74-43E7-AEBF-E6AF8111430E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0CB1178-33F0-4440-BD3F-A0934C7FB3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ED67ED-D256-4DE0-963F-3261F3326802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C4E78C-B9D3-42A7-8960-5087EFF78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1E8F92-65CD-484C-924E-C95832DA1A7B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075309-ABDB-4ACF-A112-A6557DDFE8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D6E1B7-5BCD-4ED5-8109-9F9EB8AD1738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C9C955-5E1A-4F67-B542-F1B77ADEEF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A2CE42-FACE-4A65-A482-BD37C8788892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A7A1FE-AA21-4E1D-AA57-4446724944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BEB588-9805-440B-BE5F-C6AEC274E5D6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7DD88D1-A7A5-4E39-8226-10FB2C17A1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BB074B-82CD-485E-AA04-062463FDE948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437A8E-DD31-455F-9AD0-778F422DE0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8287C39-7CB1-4DA3-8E03-B4BDD5EBC5B1}" type="datetimeFigureOut">
              <a:rPr lang="en-US" smtClean="0"/>
              <a:pPr>
                <a:defRPr/>
              </a:pPr>
              <a:t>2015/06/03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C9C3C78-01BB-497A-BA36-CDF5546178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600" dirty="0"/>
          </a:p>
        </p:txBody>
      </p:sp>
      <p:sp>
        <p:nvSpPr>
          <p:cNvPr id="2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 dirty="0" smtClean="0"/>
              <a:t>Ocular Trauma &amp; Emergencies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5765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 smtClean="0"/>
              <a:t>Assessment findings</a:t>
            </a:r>
          </a:p>
          <a:p>
            <a:pPr lvl="1" eaLnBrk="1" hangingPunct="1"/>
            <a:r>
              <a:rPr lang="en-US" altLang="en-US" sz="2400" dirty="0" smtClean="0"/>
              <a:t>Severe pain</a:t>
            </a:r>
          </a:p>
          <a:p>
            <a:pPr lvl="1" eaLnBrk="1" hangingPunct="1"/>
            <a:r>
              <a:rPr lang="en-US" altLang="en-US" sz="2400" dirty="0" smtClean="0"/>
              <a:t>Decreased vision</a:t>
            </a:r>
          </a:p>
          <a:p>
            <a:pPr lvl="1" eaLnBrk="1" hangingPunct="1"/>
            <a:r>
              <a:rPr lang="en-US" altLang="en-US" sz="2400" dirty="0" smtClean="0"/>
              <a:t>Reduced eye movement</a:t>
            </a:r>
          </a:p>
          <a:p>
            <a:pPr lvl="1" eaLnBrk="1" hangingPunct="1"/>
            <a:r>
              <a:rPr lang="en-US" altLang="en-US" sz="2400" dirty="0" smtClean="0"/>
              <a:t>IOP &gt; 40 mm Hg</a:t>
            </a:r>
          </a:p>
          <a:p>
            <a:pPr eaLnBrk="1" hangingPunct="1"/>
            <a:r>
              <a:rPr lang="en-US" altLang="en-US" sz="2400" dirty="0" smtClean="0"/>
              <a:t>Emergency decompression</a:t>
            </a:r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Retrobulbar Hematoma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0955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1"/>
          <p:cNvSpPr txBox="1">
            <a:spLocks noChangeArrowheads="1"/>
          </p:cNvSpPr>
          <p:nvPr/>
        </p:nvSpPr>
        <p:spPr bwMode="auto">
          <a:xfrm>
            <a:off x="4895850" y="4838700"/>
            <a:ext cx="3352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Nickson, C. (2010</a:t>
            </a:r>
            <a:r>
              <a:rPr lang="en-US" altLang="en-US" sz="1200" i="1" dirty="0"/>
              <a:t>). Bashed, blind and bulging</a:t>
            </a:r>
            <a:r>
              <a:rPr lang="en-US" altLang="en-US" sz="1200" dirty="0"/>
              <a:t>. Retrieved from http://lifeinthefastlane.com/2010/09/ophthalmology-befuddler-033-2/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61186" cy="4926724"/>
          </a:xfrm>
        </p:spPr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Assessment findings</a:t>
            </a:r>
          </a:p>
          <a:p>
            <a:pPr lvl="1" eaLnBrk="1" hangingPunct="1">
              <a:defRPr/>
            </a:pPr>
            <a:r>
              <a:rPr lang="en-US" sz="2400" dirty="0"/>
              <a:t>Flat anterior chamber</a:t>
            </a:r>
          </a:p>
          <a:p>
            <a:pPr lvl="1" eaLnBrk="1" hangingPunct="1">
              <a:defRPr/>
            </a:pPr>
            <a:r>
              <a:rPr lang="en-US" sz="2400" dirty="0"/>
              <a:t>Extruded eye contents</a:t>
            </a:r>
          </a:p>
          <a:p>
            <a:pPr lvl="1" eaLnBrk="1" hangingPunct="1">
              <a:defRPr/>
            </a:pPr>
            <a:r>
              <a:rPr lang="en-US" sz="2400" dirty="0"/>
              <a:t>Hyphema</a:t>
            </a:r>
          </a:p>
          <a:p>
            <a:pPr lvl="1" eaLnBrk="1" hangingPunct="1">
              <a:defRPr/>
            </a:pPr>
            <a:r>
              <a:rPr lang="en-US" sz="2400" dirty="0"/>
              <a:t>Irregular-shaped pupil</a:t>
            </a:r>
          </a:p>
          <a:p>
            <a:pPr lvl="1" eaLnBrk="1" hangingPunct="1">
              <a:defRPr/>
            </a:pPr>
            <a:r>
              <a:rPr lang="en-US" sz="2400" dirty="0"/>
              <a:t>Periorbital ecchymosis</a:t>
            </a:r>
          </a:p>
          <a:p>
            <a:pPr lvl="1" eaLnBrk="1" hangingPunct="1">
              <a:defRPr/>
            </a:pPr>
            <a:r>
              <a:rPr lang="en-US" sz="2400" dirty="0"/>
              <a:t>Severe </a:t>
            </a:r>
            <a:r>
              <a:rPr lang="en-US" sz="2400" dirty="0" smtClean="0"/>
              <a:t>subconjunctival </a:t>
            </a:r>
            <a:r>
              <a:rPr lang="en-US" sz="2400" dirty="0"/>
              <a:t>hemorrhage</a:t>
            </a:r>
          </a:p>
          <a:p>
            <a:pPr eaLnBrk="1" hangingPunct="1">
              <a:defRPr/>
            </a:pPr>
            <a:r>
              <a:rPr lang="en-US" sz="2400" dirty="0"/>
              <a:t>Treatment: </a:t>
            </a:r>
            <a:r>
              <a:rPr lang="en-US" sz="2400" dirty="0" smtClean="0"/>
              <a:t>Protect </a:t>
            </a:r>
            <a:r>
              <a:rPr lang="en-US" sz="2400" dirty="0"/>
              <a:t>the eye/repair the globe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 smtClean="0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Globe Rupture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65338"/>
            <a:ext cx="28575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1"/>
          <p:cNvSpPr txBox="1">
            <a:spLocks noChangeArrowheads="1"/>
          </p:cNvSpPr>
          <p:nvPr/>
        </p:nvSpPr>
        <p:spPr bwMode="auto">
          <a:xfrm>
            <a:off x="5638800" y="4251325"/>
            <a:ext cx="2857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Acerra, J. R., &amp; Golden, D. J. (2012</a:t>
            </a:r>
            <a:r>
              <a:rPr lang="en-US" altLang="en-US" sz="1200" dirty="0" smtClean="0"/>
              <a:t>, July </a:t>
            </a:r>
            <a:r>
              <a:rPr lang="en-US" altLang="en-US" sz="1200" dirty="0"/>
              <a:t>30). </a:t>
            </a:r>
            <a:r>
              <a:rPr lang="en-US" altLang="en-US" sz="1200" i="1" dirty="0"/>
              <a:t>Globe rupture. </a:t>
            </a:r>
            <a:r>
              <a:rPr lang="en-US" altLang="en-US" sz="1200" dirty="0"/>
              <a:t>Retrieved from http://emedicine.medscape.com/article/798223-overview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465638" cy="5037083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True emergency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Alkali: </a:t>
            </a:r>
            <a:r>
              <a:rPr lang="en-US" dirty="0" smtClean="0"/>
              <a:t>causes liquefaction necrosis </a:t>
            </a:r>
            <a:r>
              <a:rPr lang="en-US" dirty="0"/>
              <a:t>(</a:t>
            </a:r>
            <a:r>
              <a:rPr lang="en-US" dirty="0" smtClean="0"/>
              <a:t>deep)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/>
              <a:t>Acid: </a:t>
            </a:r>
            <a:r>
              <a:rPr lang="en-US" dirty="0" smtClean="0"/>
              <a:t>coagulation necrosis, forms barrier to deeper penetration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Determine baseline pH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Antibiotics and tetracaine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Irrigate until pH returns to normal range (7.0–7.3)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 smtClean="0"/>
          </a:p>
        </p:txBody>
      </p:sp>
      <p:sp>
        <p:nvSpPr>
          <p:cNvPr id="16388" name="Content Placeholder 4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25963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000" dirty="0" smtClean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000" dirty="0" smtClean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000" dirty="0" smtClean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000" dirty="0" smtClean="0"/>
          </a:p>
        </p:txBody>
      </p:sp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Ocular Burns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1857375"/>
            <a:ext cx="3773487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"/>
          <p:cNvSpPr txBox="1">
            <a:spLocks noChangeArrowheads="1"/>
          </p:cNvSpPr>
          <p:nvPr/>
        </p:nvSpPr>
        <p:spPr bwMode="auto">
          <a:xfrm>
            <a:off x="4922838" y="4533900"/>
            <a:ext cx="37734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Pacific University Oregon. http://www.pacificu.edu/optometry/ce/courses/21042/primarycaretraumapg2.cfm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5259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Assessment findings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Severe pain and photophobia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Conjunctival irritation and tearing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Decreased visual acuity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Treatment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Topical ophthalmic antibiotics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Cycloplegics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Oral analgesics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  <p:sp>
        <p:nvSpPr>
          <p:cNvPr id="1536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Ultraviolet Keratitis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25" y="1965325"/>
            <a:ext cx="3092450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1"/>
          <p:cNvSpPr txBox="1">
            <a:spLocks noChangeArrowheads="1"/>
          </p:cNvSpPr>
          <p:nvPr/>
        </p:nvSpPr>
        <p:spPr bwMode="auto">
          <a:xfrm>
            <a:off x="5732463" y="4114800"/>
            <a:ext cx="28225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The Eye Care Company. http://www.theeyecarecompany.com.au/photokeratitis.html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14" y="4225158"/>
            <a:ext cx="3121572" cy="190966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697494"/>
          </a:xfrm>
        </p:spPr>
        <p:txBody>
          <a:bodyPr/>
          <a:lstStyle/>
          <a:p>
            <a:r>
              <a:rPr lang="en-US" dirty="0" smtClean="0"/>
              <a:t>Serious Emergency</a:t>
            </a:r>
          </a:p>
          <a:p>
            <a:r>
              <a:rPr lang="en-US" dirty="0" smtClean="0"/>
              <a:t>Sudden onset</a:t>
            </a:r>
          </a:p>
          <a:p>
            <a:r>
              <a:rPr lang="en-US" dirty="0" smtClean="0"/>
              <a:t>Halos around lights</a:t>
            </a:r>
          </a:p>
          <a:p>
            <a:r>
              <a:rPr lang="en-US" dirty="0" smtClean="0"/>
              <a:t>Severe pain</a:t>
            </a:r>
          </a:p>
          <a:p>
            <a:r>
              <a:rPr lang="en-US" dirty="0" smtClean="0"/>
              <a:t>Nausea &amp; Vomiting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Glaucoma (Open vs. Narrow)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28749" r="18281" b="10626"/>
          <a:stretch/>
        </p:blipFill>
        <p:spPr>
          <a:xfrm>
            <a:off x="5517931" y="4515244"/>
            <a:ext cx="2646172" cy="19013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719072"/>
            <a:ext cx="426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Gradual onset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Narrowing of vision over time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60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 Serious Emergency </a:t>
            </a:r>
          </a:p>
          <a:p>
            <a:r>
              <a:rPr lang="en-US" dirty="0" smtClean="0"/>
              <a:t>Sudden onset</a:t>
            </a:r>
          </a:p>
          <a:p>
            <a:r>
              <a:rPr lang="en-US" dirty="0" smtClean="0"/>
              <a:t> Shadows in peripheral vision</a:t>
            </a:r>
          </a:p>
          <a:p>
            <a:r>
              <a:rPr lang="en-US" dirty="0" smtClean="0"/>
              <a:t> Floaters (spots) or flashes of light in visual fields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24592"/>
            <a:ext cx="4038600" cy="259624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Retinal Detachment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7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2660650"/>
            <a:ext cx="3800475" cy="2524125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Viral</a:t>
            </a:r>
          </a:p>
          <a:p>
            <a:r>
              <a:rPr lang="pt-BR" dirty="0" smtClean="0"/>
              <a:t>Bacterial</a:t>
            </a:r>
            <a:endParaRPr lang="pt-BR" dirty="0"/>
          </a:p>
          <a:p>
            <a:r>
              <a:rPr lang="pt-BR" dirty="0" smtClean="0"/>
              <a:t>Chemical </a:t>
            </a:r>
            <a:endParaRPr lang="pt-BR" dirty="0"/>
          </a:p>
          <a:p>
            <a:r>
              <a:rPr lang="pt-BR" dirty="0" smtClean="0"/>
              <a:t>Allergic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Conjunctivitis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2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055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 smtClean="0"/>
              <a:t>Life-altering injuries</a:t>
            </a:r>
          </a:p>
          <a:p>
            <a:pPr eaLnBrk="1" hangingPunct="1"/>
            <a:r>
              <a:rPr lang="en-US" altLang="en-US" sz="2400" dirty="0" smtClean="0"/>
              <a:t>True emergencies include ocular burns, globe rupture, </a:t>
            </a:r>
            <a:r>
              <a:rPr lang="en-US" altLang="en-US" sz="2400" dirty="0" err="1" smtClean="0"/>
              <a:t>retrobulbar</a:t>
            </a:r>
            <a:r>
              <a:rPr lang="en-US" altLang="en-US" sz="2400" dirty="0" smtClean="0"/>
              <a:t> hematoma, narrow </a:t>
            </a:r>
            <a:r>
              <a:rPr lang="en-US" altLang="en-US" sz="2400" smtClean="0"/>
              <a:t>angle glaucoma and </a:t>
            </a:r>
            <a:r>
              <a:rPr lang="en-US" altLang="en-US" sz="2400" dirty="0" smtClean="0"/>
              <a:t>retinal detachment.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Summary</a:t>
            </a:r>
          </a:p>
        </p:txBody>
      </p:sp>
      <p:pic>
        <p:nvPicPr>
          <p:cNvPr id="16388" name="Picture 4" descr="H:\ED\Image Library\Geriatrics\eyes\optic nerve swelling - community eye heal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800225"/>
            <a:ext cx="3656013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43350" cy="48958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Disability instead of mortality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Classifications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Blunt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Penetrating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Burn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Concurrent injuries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Head, face, neck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sz="2400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Other Eye Emergencies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 smtClean="0"/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 smtClean="0"/>
          </a:p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Introduction</a:t>
            </a:r>
          </a:p>
        </p:txBody>
      </p:sp>
      <p:pic>
        <p:nvPicPr>
          <p:cNvPr id="41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765300"/>
            <a:ext cx="4022725" cy="300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1" name="TextBox 1"/>
          <p:cNvSpPr txBox="1">
            <a:spLocks noChangeArrowheads="1"/>
          </p:cNvSpPr>
          <p:nvPr/>
        </p:nvSpPr>
        <p:spPr bwMode="auto">
          <a:xfrm>
            <a:off x="4400550" y="4991100"/>
            <a:ext cx="4035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 smtClean="0"/>
              <a:t>From EyeWorld</a:t>
            </a:r>
            <a:r>
              <a:rPr lang="en-US" altLang="en-US" sz="1200" dirty="0"/>
              <a:t>. http://www.eyeworld.org/images/New_Articles/2009/11/25_b.jpg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06800" cy="4708525"/>
          </a:xfrm>
        </p:spPr>
        <p:txBody>
          <a:bodyPr>
            <a:normAutofit fontScale="92500"/>
          </a:bodyPr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altLang="en-US" sz="3200" b="1" i="1" dirty="0" smtClean="0"/>
              <a:t>Clinical exam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 smtClean="0"/>
              <a:t>External structures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 smtClean="0"/>
              <a:t>Visual acuity exam 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 smtClean="0"/>
              <a:t>Remove contact lens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 smtClean="0"/>
              <a:t>Extraocular movements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 smtClean="0"/>
              <a:t>Pupil </a:t>
            </a:r>
            <a:r>
              <a:rPr lang="en-US" altLang="en-US" dirty="0"/>
              <a:t>exam–PERRL</a:t>
            </a:r>
            <a:endParaRPr lang="en-US" altLang="en-US" dirty="0" smtClean="0"/>
          </a:p>
        </p:txBody>
      </p:sp>
      <p:sp>
        <p:nvSpPr>
          <p:cNvPr id="6148" name="Content Placeholder 1"/>
          <p:cNvSpPr>
            <a:spLocks noGrp="1"/>
          </p:cNvSpPr>
          <p:nvPr>
            <p:ph sz="half" idx="2"/>
          </p:nvPr>
        </p:nvSpPr>
        <p:spPr>
          <a:xfrm>
            <a:off x="4064000" y="1600200"/>
            <a:ext cx="4876800" cy="4708525"/>
          </a:xfrm>
        </p:spPr>
        <p:txBody>
          <a:bodyPr>
            <a:normAutofit fontScale="92500"/>
          </a:bodyPr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altLang="en-US" sz="3200" b="1" i="1" dirty="0" smtClean="0"/>
              <a:t>Reevaluation adjunct exams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 smtClean="0"/>
              <a:t>Slit lamp exam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 smtClean="0"/>
              <a:t>Fluorescein examination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 smtClean="0"/>
              <a:t>Ophthalmoscope examination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 smtClean="0"/>
              <a:t>IOP (10–20 mm Hg)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altLang="en-US" dirty="0" smtClean="0"/>
              <a:t>Contraindicated if suspect globe rupture or penetrating trauma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altLang="en-US" dirty="0" smtClean="0"/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 Ocular Assessment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33900" cy="4525963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Inspect for concurrent injuries</a:t>
            </a:r>
          </a:p>
          <a:p>
            <a:pPr eaLnBrk="1" hangingPunct="1"/>
            <a:r>
              <a:rPr lang="en-US" altLang="en-US" sz="2800" dirty="0" smtClean="0"/>
              <a:t>Consider consult with eye specialist</a:t>
            </a:r>
          </a:p>
          <a:p>
            <a:pPr eaLnBrk="1" hangingPunct="1"/>
            <a:r>
              <a:rPr lang="en-US" altLang="en-US" sz="2800" dirty="0" smtClean="0"/>
              <a:t>Complications may result from improperly closed lid laceration 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Lid Injury</a:t>
            </a:r>
          </a:p>
        </p:txBody>
      </p:sp>
      <p:sp>
        <p:nvSpPr>
          <p:cNvPr id="6148" name="TextBox 1"/>
          <p:cNvSpPr txBox="1">
            <a:spLocks noChangeArrowheads="1"/>
          </p:cNvSpPr>
          <p:nvPr/>
        </p:nvSpPr>
        <p:spPr bwMode="auto">
          <a:xfrm>
            <a:off x="5210175" y="4376738"/>
            <a:ext cx="34432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Florida Lions Foundation for the Blind. http://www.floridalionsfoundation.org/Eyelid_Injuries.html</a:t>
            </a:r>
          </a:p>
        </p:txBody>
      </p:sp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2081213"/>
            <a:ext cx="33337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935538" cy="4114800"/>
          </a:xfrm>
        </p:spPr>
        <p:txBody>
          <a:bodyPr rtlCol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/>
              <a:t>Assessment findings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/>
              <a:t>Photophobia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/>
              <a:t>Tearing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/>
              <a:t>Pain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/>
              <a:t>Lid swelling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/>
              <a:t>Foreign body sensation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/>
              <a:t>Decreased vision with laceration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/>
              <a:t>Treatment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/>
              <a:t>Ophthalmic drops/solutions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/>
              <a:t>O</a:t>
            </a:r>
            <a:r>
              <a:rPr lang="en-US" sz="2400" dirty="0" smtClean="0"/>
              <a:t>ral analgesics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36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3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3600" dirty="0" smtClean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3600" dirty="0" smtClean="0"/>
          </a:p>
          <a:p>
            <a:pPr marL="914400" lvl="2" indent="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US" sz="2800" dirty="0"/>
          </a:p>
        </p:txBody>
      </p:sp>
      <p:sp>
        <p:nvSpPr>
          <p:cNvPr id="7170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Corneal Abrasions and Lacerations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38" y="1790700"/>
            <a:ext cx="3294062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1"/>
          <p:cNvSpPr txBox="1">
            <a:spLocks noChangeArrowheads="1"/>
          </p:cNvSpPr>
          <p:nvPr/>
        </p:nvSpPr>
        <p:spPr bwMode="auto">
          <a:xfrm>
            <a:off x="5392738" y="4264025"/>
            <a:ext cx="32940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Texas Tech University Health Sciences Center. http://www.ttuhsc.edu/som/ophthalmology/eyeatlas/Cornea/Corneal%20laceration/Corneal_laceration_with_uveal_prolapse,_iris_corectopia,_and_traumatic_cataract.aspx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773612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Assess for 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High-speed MOI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Penetration of the globe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Assessment findings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Photophobia, tearing and pain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Treatment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Topical anesthesia and removal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sz="2400" dirty="0" smtClean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Corneal Foreign Bodies</a:t>
            </a:r>
          </a:p>
        </p:txBody>
      </p:sp>
      <p:pic>
        <p:nvPicPr>
          <p:cNvPr id="8196" name="Picture 4" descr="H:\COMMON\TNCC 7th Edition\Typesetter Files\Chapter 10 Ocular Trauma\Fig. 10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92325"/>
            <a:ext cx="3105150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1"/>
          <p:cNvSpPr txBox="1">
            <a:spLocks noChangeArrowheads="1"/>
          </p:cNvSpPr>
          <p:nvPr/>
        </p:nvSpPr>
        <p:spPr bwMode="auto">
          <a:xfrm>
            <a:off x="5410200" y="4310063"/>
            <a:ext cx="3105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Stevens, S. (2005). How to remove a corneal foreign body. </a:t>
            </a:r>
            <a:r>
              <a:rPr lang="en-US" altLang="en-US" sz="1200" i="1" dirty="0"/>
              <a:t>Community Eye Health Journal, 18</a:t>
            </a:r>
            <a:r>
              <a:rPr lang="en-US" altLang="en-US" sz="1200" dirty="0"/>
              <a:t>(55), 110.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67250" cy="48006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Considered a true ocular emergency</a:t>
            </a:r>
          </a:p>
          <a:p>
            <a:pPr eaLnBrk="1" hangingPunct="1"/>
            <a:r>
              <a:rPr lang="en-US" altLang="en-US" sz="2800" dirty="0" smtClean="0"/>
              <a:t>Misshapen pupils</a:t>
            </a:r>
          </a:p>
          <a:p>
            <a:pPr eaLnBrk="1" hangingPunct="1"/>
            <a:r>
              <a:rPr lang="en-US" altLang="en-US" sz="2800" dirty="0" smtClean="0"/>
              <a:t>Treatment: </a:t>
            </a:r>
          </a:p>
          <a:p>
            <a:pPr lvl="1" eaLnBrk="1" hangingPunct="1"/>
            <a:r>
              <a:rPr lang="en-US" altLang="en-US" sz="2400" dirty="0" smtClean="0"/>
              <a:t>Elevate HOB </a:t>
            </a:r>
          </a:p>
          <a:p>
            <a:pPr lvl="1" eaLnBrk="1" hangingPunct="1"/>
            <a:r>
              <a:rPr lang="en-US" altLang="en-US" sz="2400" dirty="0" smtClean="0"/>
              <a:t>Immobilize the foreign body </a:t>
            </a:r>
          </a:p>
          <a:p>
            <a:pPr lvl="1" eaLnBrk="1" hangingPunct="1"/>
            <a:r>
              <a:rPr lang="en-US" altLang="en-US" sz="2400" dirty="0" smtClean="0"/>
              <a:t>Protect/shield eye </a:t>
            </a:r>
          </a:p>
          <a:p>
            <a:pPr lvl="1" eaLnBrk="1" hangingPunct="1"/>
            <a:r>
              <a:rPr lang="en-US" altLang="en-US" sz="2400" dirty="0" smtClean="0"/>
              <a:t>Ophthalmology consult </a:t>
            </a:r>
          </a:p>
          <a:p>
            <a:pPr lvl="1" eaLnBrk="1" hangingPunct="1"/>
            <a:r>
              <a:rPr lang="en-US" altLang="en-US" sz="2400" dirty="0" smtClean="0"/>
              <a:t>Surgery to close globe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Intraocular Foreign Body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881188"/>
            <a:ext cx="35623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5124450" y="4408488"/>
            <a:ext cx="35623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Ho, T. T., &amp; Maccumber, M. W. (2006). </a:t>
            </a:r>
            <a:r>
              <a:rPr lang="en-US" altLang="en-US" sz="1200" i="1" dirty="0"/>
              <a:t>Update of posterior segment emergencies. </a:t>
            </a:r>
            <a:r>
              <a:rPr lang="en-US" altLang="en-US" sz="1200" dirty="0"/>
              <a:t>Retrieved from http://www.retinalphysician.com/articleviewer.aspx?articleid=100240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81500" cy="521176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en-US" dirty="0" smtClean="0"/>
              <a:t>Assessment findings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/>
              <a:t>Periorbital ecchymosis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/>
              <a:t>Diplopia with upward gaze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/>
              <a:t>Enophthalmos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/>
              <a:t>Infraorbital numbness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dirty="0" smtClean="0"/>
              <a:t>Treatment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/>
              <a:t>Cool compresses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/>
              <a:t>Do not blow nose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/>
              <a:t>Ophthalmology consult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dirty="0" smtClean="0"/>
              <a:t>Surgery</a:t>
            </a:r>
          </a:p>
          <a:p>
            <a:pPr lvl="1" eaLnBrk="1" hangingPunct="1">
              <a:spcBef>
                <a:spcPts val="0"/>
              </a:spcBef>
            </a:pPr>
            <a:endParaRPr lang="en-US" altLang="en-US" dirty="0" smtClean="0"/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Orbital Fracture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837" y="2197100"/>
            <a:ext cx="4049176" cy="241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Box 1"/>
          <p:cNvSpPr txBox="1">
            <a:spLocks noChangeArrowheads="1"/>
          </p:cNvSpPr>
          <p:nvPr/>
        </p:nvSpPr>
        <p:spPr bwMode="auto">
          <a:xfrm>
            <a:off x="5511799" y="4646613"/>
            <a:ext cx="3325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Christopher Zoumalan, MD. http://www.bheyelids.com/orbitalfractures.asp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57700" cy="4248807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/>
              <a:t>Assessment findings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/>
              <a:t>Pain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/>
              <a:t>Collection of blood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/>
              <a:t>Photophobia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/>
              <a:t>Blurred vision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/>
              <a:t>Increased IOP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/>
              <a:t>Treatment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/>
              <a:t>Admit if &gt; 30% hyphema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/>
              <a:t>Elevate HOB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/>
              <a:t>Avoid NSAIDs and ASA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 smtClean="0"/>
          </a:p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 smtClean="0"/>
          </a:p>
          <a:p>
            <a:pPr marL="457200" lvl="1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/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Hyphema</a:t>
            </a: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643063"/>
            <a:ext cx="3438525" cy="26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3"/>
          <p:cNvSpPr txBox="1">
            <a:spLocks noChangeArrowheads="1"/>
          </p:cNvSpPr>
          <p:nvPr/>
        </p:nvSpPr>
        <p:spPr bwMode="auto">
          <a:xfrm>
            <a:off x="4400550" y="44386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altLang="en-US" sz="1800" dirty="0"/>
          </a:p>
        </p:txBody>
      </p:sp>
      <p:sp>
        <p:nvSpPr>
          <p:cNvPr id="11270" name="TextBox 4"/>
          <p:cNvSpPr txBox="1">
            <a:spLocks noChangeArrowheads="1"/>
          </p:cNvSpPr>
          <p:nvPr/>
        </p:nvSpPr>
        <p:spPr bwMode="auto">
          <a:xfrm>
            <a:off x="4914900" y="4438650"/>
            <a:ext cx="3438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dirty="0"/>
              <a:t>From Rakesh Ahuja, MD. http://en.wikipedia.org/wiki/File:Hyphema_-_occupying_half_of_anterior_chamber_of_eye.jpg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A5F79BACFB3B4EACA58D4CF0C6086F" ma:contentTypeVersion="1" ma:contentTypeDescription="Create a new document." ma:contentTypeScope="" ma:versionID="501b54743faf376342b7b55e29b3808d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3957af3f9c07d0358322a57020564ff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DF6220-1F11-4F4C-B172-E59E70D251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03E3EA-AA0A-4753-8E43-639A892D7336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1A7D127-8B60-41C4-80C6-103B560FDD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4785</TotalTime>
  <Words>2046</Words>
  <Application>Microsoft Office PowerPoint</Application>
  <PresentationFormat>On-screen Show (4:3)</PresentationFormat>
  <Paragraphs>354</Paragraphs>
  <Slides>17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Grid</vt:lpstr>
      <vt:lpstr>Ocular Trauma &amp; Emergencies</vt:lpstr>
      <vt:lpstr>Introduction</vt:lpstr>
      <vt:lpstr> Ocular Assessment</vt:lpstr>
      <vt:lpstr>Lid Injury</vt:lpstr>
      <vt:lpstr>Corneal Abrasions and Lacerations</vt:lpstr>
      <vt:lpstr>Corneal Foreign Bodies</vt:lpstr>
      <vt:lpstr>Intraocular Foreign Body</vt:lpstr>
      <vt:lpstr>Orbital Fracture</vt:lpstr>
      <vt:lpstr>Hyphema</vt:lpstr>
      <vt:lpstr>Retrobulbar Hematoma</vt:lpstr>
      <vt:lpstr>Globe Rupture</vt:lpstr>
      <vt:lpstr>Ocular Burns</vt:lpstr>
      <vt:lpstr>Ultraviolet Keratitis</vt:lpstr>
      <vt:lpstr>Glaucoma (Open vs. Narrow)</vt:lpstr>
      <vt:lpstr>Retinal Detachment</vt:lpstr>
      <vt:lpstr>Conjunctivitis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Ocular Trauma</dc:title>
  <dc:creator>Jami Blackwell</dc:creator>
  <cp:lastModifiedBy>Alison Armstrong</cp:lastModifiedBy>
  <cp:revision>154</cp:revision>
  <cp:lastPrinted>2014-02-24T20:42:36Z</cp:lastPrinted>
  <dcterms:created xsi:type="dcterms:W3CDTF">2013-01-07T19:03:20Z</dcterms:created>
  <dcterms:modified xsi:type="dcterms:W3CDTF">2015-06-03T19:43:34Z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Signature">
    <vt:bool>false</vt:bool>
  </property>
  <property fmtid="{D5CDD505-2E9C-101B-9397-08002B2CF9AE}" pid="3" name="xd_ProgID">
    <vt:lpwstr/>
  </property>
  <property fmtid="{D5CDD505-2E9C-101B-9397-08002B2CF9AE}" pid="4" name="ContentTypeId">
    <vt:lpwstr>0x01010014A5F79BACFB3B4EACA58D4CF0C6086F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TemplateUrl">
    <vt:lpwstr/>
  </property>
</Properties>
</file>